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67" r:id="rId5"/>
    <p:sldId id="269" r:id="rId6"/>
    <p:sldId id="258" r:id="rId7"/>
    <p:sldId id="259" r:id="rId8"/>
    <p:sldId id="261" r:id="rId9"/>
    <p:sldId id="262" r:id="rId10"/>
    <p:sldId id="263" r:id="rId11"/>
    <p:sldId id="264" r:id="rId12"/>
    <p:sldId id="265" r:id="rId13"/>
    <p:sldId id="266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66FA4E2-17F7-45BB-856B-6D421E8926BB}" type="datetimeFigureOut">
              <a:rPr lang="en-US" smtClean="0"/>
              <a:t>2/13/2019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4B68C0F-B61E-4AF8-81DF-9105305916D5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A4E2-17F7-45BB-856B-6D421E8926BB}" type="datetimeFigureOut">
              <a:rPr lang="en-US" smtClean="0"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8C0F-B61E-4AF8-81DF-9105305916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A4E2-17F7-45BB-856B-6D421E8926BB}" type="datetimeFigureOut">
              <a:rPr lang="en-US" smtClean="0"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8C0F-B61E-4AF8-81DF-9105305916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A4E2-17F7-45BB-856B-6D421E8926BB}" type="datetimeFigureOut">
              <a:rPr lang="en-US" smtClean="0"/>
              <a:t>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8C0F-B61E-4AF8-81DF-9105305916D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A4E2-17F7-45BB-856B-6D421E8926BB}" type="datetimeFigureOut">
              <a:rPr lang="en-US" smtClean="0"/>
              <a:t>2/13/2019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8C0F-B61E-4AF8-81DF-9105305916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A4E2-17F7-45BB-856B-6D421E8926BB}" type="datetimeFigureOut">
              <a:rPr lang="en-US" smtClean="0"/>
              <a:t>2/13/2019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8C0F-B61E-4AF8-81DF-9105305916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A4E2-17F7-45BB-856B-6D421E8926BB}" type="datetimeFigureOut">
              <a:rPr lang="en-US" smtClean="0"/>
              <a:t>2/13/2019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8C0F-B61E-4AF8-81DF-9105305916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A4E2-17F7-45BB-856B-6D421E8926BB}" type="datetimeFigureOut">
              <a:rPr lang="en-US" smtClean="0"/>
              <a:t>2/13/2019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8C0F-B61E-4AF8-81DF-9105305916D5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A4E2-17F7-45BB-856B-6D421E8926BB}" type="datetimeFigureOut">
              <a:rPr lang="en-US" smtClean="0"/>
              <a:t>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8C0F-B61E-4AF8-81DF-9105305916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A4E2-17F7-45BB-856B-6D421E8926BB}" type="datetimeFigureOut">
              <a:rPr lang="en-US" smtClean="0"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8C0F-B61E-4AF8-81DF-9105305916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A4E2-17F7-45BB-856B-6D421E8926BB}" type="datetimeFigureOut">
              <a:rPr lang="en-US" smtClean="0"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8C0F-B61E-4AF8-81DF-9105305916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66FA4E2-17F7-45BB-856B-6D421E8926BB}" type="datetimeFigureOut">
              <a:rPr lang="en-US" smtClean="0"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4B68C0F-B61E-4AF8-81DF-9105305916D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Police Corruption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Name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Institution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62400"/>
            <a:ext cx="3309803" cy="126062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11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What is Corruption?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Unlawful or deceitful act  precisely by powerful people e.g. the police or the government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Diminishing the moral principals, virtues, or integrity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deed of debasing  someone or something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Stimulating to wrong a person improperly or unlawfully e.g. through bribery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Example; there are wide spread rumors of dishonesty in the city council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(Police Corruption, 2011).</a:t>
            </a:r>
          </a:p>
          <a:p>
            <a:pPr marL="0" indent="0" algn="r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65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Nature of Police corruption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Refers to misuse of police power for individual gains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Comes in form of profit or material gains obtained illegally as a result of police authority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These include: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Bribery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Drug sales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Getting or fencing stolen things</a:t>
            </a: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Offenses can be repeated due to collaboration of leaders and failure of supervisors to correct underlings </a:t>
            </a: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Not limited to ranking</a:t>
            </a:r>
          </a:p>
          <a:p>
            <a:pPr marL="0" indent="0" algn="r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(Police Corruption, 2011).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53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Nature of police misconducts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Several issues can lead a law enforcement department into corruption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media plays a big role in publicizing the issues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Americans then generalize what they see on the news and social media platforms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public rarely recognizes the good cops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Bad cops are often grasped in the news and social platforms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Thus, the public generalize all police officers as bad 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(O'Conner, 2005)</a:t>
            </a:r>
          </a:p>
        </p:txBody>
      </p:sp>
    </p:spTree>
    <p:extLst>
      <p:ext uri="{BB962C8B-B14F-4D97-AF65-F5344CB8AC3E}">
        <p14:creationId xmlns:p14="http://schemas.microsoft.com/office/powerpoint/2010/main" val="386299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Nature of police misconducts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Disadvantages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Police are viewed as enemies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 faith in the legal systems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Struggles in the judiciary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Additional fee for remedial training and new hiring</a:t>
            </a:r>
          </a:p>
          <a:p>
            <a:pPr marL="0" indent="0" algn="r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(O'Conner, 2005)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69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History of Police Corruption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Widely spread after the establishment of police department in 1800s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 qualify for a job you had to comply to directives of political parties that required covering of illegal acts of party elites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Officers took bribery to cover crimes such as prostitution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They demanded money to not report conmen and pick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pokets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Reforms were initiated in the late 19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century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Potential for corruption significantly increased with the 1920s prohibitions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Bootleggers would pay huge amounts of money to the police to allow their illegal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businesses</a:t>
            </a:r>
          </a:p>
          <a:p>
            <a:pPr marL="0" indent="0" algn="r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Bayley &amp;Parito, 2011)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92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History of Police Corruption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An analysis of the police misconduct was provided  by Wickersham Commission</a:t>
            </a: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Systems were established to prevent against the rooted corruption</a:t>
            </a: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Many reforms Human rights commission were implemented in 1965.</a:t>
            </a: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No sustainable corruption reduction was attained</a:t>
            </a: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By 1972 there high level corruption was discovered in NYPD </a:t>
            </a: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Cases of bribery, prostitution, and gambling were reported in NYPD</a:t>
            </a: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Recommendations of police misconducts such as prosecution were ineffective</a:t>
            </a:r>
          </a:p>
          <a:p>
            <a:pPr marL="0" indent="0" algn="r">
              <a:buNone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(Bayley &amp;Parito, 2011)</a:t>
            </a:r>
          </a:p>
          <a:p>
            <a:pPr marL="0" indent="0" algn="r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31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Extent of Police corruption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Police corruption is not just a product of few bad officers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There are more corruption cases in certain police departments than others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 is not easy to define the borderline between corrupt and non-corrupt police activities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rotten apple theory: “one spoilt apple in cask can spoil the entire bunch”- Viewed into ways: 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role of the media can significantly impact the entire department based on a single incidence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 few bad officers can significantly impact the credibility of the whole department </a:t>
            </a:r>
          </a:p>
          <a:p>
            <a:pPr marL="0" indent="0" algn="r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(Bayley &amp;Parito, 2011)</a:t>
            </a:r>
          </a:p>
        </p:txBody>
      </p:sp>
    </p:spTree>
    <p:extLst>
      <p:ext uri="{BB962C8B-B14F-4D97-AF65-F5344CB8AC3E}">
        <p14:creationId xmlns:p14="http://schemas.microsoft.com/office/powerpoint/2010/main" val="262823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Extent of police Corruption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police culture and their work environment significantly back  police corruption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There are unlimited chances for police to be corrupted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Statistic for police misconduct in 2010: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4861 corruption cases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6813 officers were sworn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6826 suspected victims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More than 346 million dollars spent on public suits and out of court settlements</a:t>
            </a:r>
          </a:p>
          <a:p>
            <a:pPr marL="0" indent="0" algn="r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(2010 Annual Report, 2012).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825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Issues leading in police misconducts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Extreme force/brutality leads with 24%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Sexual harassment follows with 9.3%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Fraud and burglary comes third with 7.2%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Murder is the last with 0.5%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Other issues include:</a:t>
            </a:r>
          </a:p>
          <a:p>
            <a:pPr>
              <a:buFont typeface="Courier New" pitchFamily="49" charset="0"/>
              <a:buChar char="o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Involvement in drugs</a:t>
            </a:r>
          </a:p>
          <a:p>
            <a:pPr>
              <a:buFont typeface="Courier New" pitchFamily="49" charset="0"/>
              <a:buChar char="o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Abuse of authority</a:t>
            </a:r>
          </a:p>
          <a:p>
            <a:pPr>
              <a:buFont typeface="Courier New" pitchFamily="49" charset="0"/>
              <a:buChar char="o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Racial profiling</a:t>
            </a:r>
          </a:p>
          <a:p>
            <a:pPr>
              <a:buFont typeface="Courier New" pitchFamily="49" charset="0"/>
              <a:buChar char="o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Brutality</a:t>
            </a:r>
          </a:p>
          <a:p>
            <a:pPr marL="0" indent="0" algn="r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(Everett, 2014).</a:t>
            </a:r>
          </a:p>
        </p:txBody>
      </p:sp>
    </p:spTree>
    <p:extLst>
      <p:ext uri="{BB962C8B-B14F-4D97-AF65-F5344CB8AC3E}">
        <p14:creationId xmlns:p14="http://schemas.microsoft.com/office/powerpoint/2010/main" val="2935032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Examples of police misconduct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Brutality refers to cruel conducts or violent physical actions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High extent of police brutality has been reported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For instance: The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Pinnock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case along the California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Pantrol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Highway</a:t>
            </a:r>
          </a:p>
          <a:p>
            <a:pPr algn="ctr"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Homeless woman</a:t>
            </a:r>
          </a:p>
          <a:p>
            <a:pPr algn="ctr"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Physically beaten</a:t>
            </a:r>
          </a:p>
          <a:p>
            <a:pPr algn="ctr"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Use of excessive force</a:t>
            </a:r>
          </a:p>
          <a:p>
            <a:pPr algn="ctr"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 settlement of 1.5 million Dollars was made 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Best practice: prosecution of the police officer and serve a  jail term that best suits his action</a:t>
            </a:r>
          </a:p>
          <a:p>
            <a:pPr marL="0" indent="0" algn="r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(Bayley &amp;Parito, 2011)</a:t>
            </a:r>
          </a:p>
          <a:p>
            <a:pPr marL="0" indent="0" algn="r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448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Examples of police misconduct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Bribery is a high level corruption in the police department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Refers to offering, asking, or accepting something to influence an action  from an individual in charge of a legal duty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Bribery cases such as that of the Miami police department and Quintanilla have been reported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Sargent Quintanilla received 3500 dollars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Helped undercover drug dealers  with cocaine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He was charged for attempting to initiate trade by extortion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Best practice: at least he was prosecuted and charged accordingly</a:t>
            </a:r>
          </a:p>
          <a:p>
            <a:pPr marL="0" indent="0" algn="r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Friendman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2014)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673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Solution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Officers uniforms should have a video or audio recorder to assist in: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Reduction of  accusations of the public or the cops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Justify their actions to specific situations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More training in the academies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Rewarding officers good and poor behaviors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Good : additional vacation, fiscal bonuses, and promotions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Bad : fines, loss of holidays, and demotion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Higher education increase discipline and maintain police integrity</a:t>
            </a:r>
          </a:p>
          <a:p>
            <a:pPr marL="0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(Mayo, 2006).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793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Bayley, D., &amp;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Perito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R. (2011). Police Corruption. United States Institute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Peace, Special Report, 294, 1-19.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2010 Annual Report.( 2012). Cato Institute</a:t>
            </a:r>
          </a:p>
          <a:p>
            <a:pPr>
              <a:lnSpc>
                <a:spcPct val="11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Everett, S. (2014). Abused by the State.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Police Brutality Statistics</a:t>
            </a:r>
          </a:p>
          <a:p>
            <a:pPr>
              <a:lnSpc>
                <a:spcPct val="110000"/>
              </a:lnSpc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Fredman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U. (2014). Do police body cameras actually work?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The Atlantic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Mayo, L. (2006). College Education and Policing.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The police Chief.</a:t>
            </a:r>
          </a:p>
          <a:p>
            <a:pPr>
              <a:lnSpc>
                <a:spcPct val="11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O’Conner , T.R. (2005). Police Deviance and Ethics.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Policecrimes.com.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part of Web cited, Mega Links in Criminal Justice.</a:t>
            </a:r>
          </a:p>
          <a:p>
            <a:pPr>
              <a:lnSpc>
                <a:spcPct val="11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Police Corruption and Misconducts. (2011). History, Contemporary Problems,  and Father reading.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JRank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Articles.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345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258</TotalTime>
  <Words>988</Words>
  <Application>Microsoft Office PowerPoint</Application>
  <PresentationFormat>On-screen Show (4:3)</PresentationFormat>
  <Paragraphs>126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Century Gothic</vt:lpstr>
      <vt:lpstr>Courier New</vt:lpstr>
      <vt:lpstr>Times New Roman</vt:lpstr>
      <vt:lpstr>Wingdings</vt:lpstr>
      <vt:lpstr>Wingdings 2</vt:lpstr>
      <vt:lpstr>Austin</vt:lpstr>
      <vt:lpstr>Police Corruption Name Institution</vt:lpstr>
      <vt:lpstr>What is Corruption?</vt:lpstr>
      <vt:lpstr>Nature of Police corruption</vt:lpstr>
      <vt:lpstr>Nature of police misconducts</vt:lpstr>
      <vt:lpstr>Nature of police misconducts</vt:lpstr>
      <vt:lpstr>History of Police Corruption </vt:lpstr>
      <vt:lpstr>History of Police Corruption</vt:lpstr>
      <vt:lpstr>Extent of Police corruption</vt:lpstr>
      <vt:lpstr>Extent of police Corruption</vt:lpstr>
      <vt:lpstr>Issues leading in police misconducts</vt:lpstr>
      <vt:lpstr>Examples of police misconduct</vt:lpstr>
      <vt:lpstr>Examples of police misconduct</vt:lpstr>
      <vt:lpstr>Solution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faith</dc:creator>
  <cp:lastModifiedBy>murema</cp:lastModifiedBy>
  <cp:revision>27</cp:revision>
  <dcterms:created xsi:type="dcterms:W3CDTF">2019-02-13T10:56:52Z</dcterms:created>
  <dcterms:modified xsi:type="dcterms:W3CDTF">2019-02-13T15:28:56Z</dcterms:modified>
</cp:coreProperties>
</file>